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77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60BFF-004E-58C4-D9E7-63ED977F1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7818B8-CDDF-7241-4017-1C0666C342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3CDFCA-7BDE-3B26-ED11-800D9AD60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E1708-55C3-492E-9391-49DB9E8B3B2A}" type="datetimeFigureOut">
              <a:rPr lang="en-IN" smtClean="0"/>
              <a:t>03-07-2023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EBBC10-5D06-112A-4E01-2A471506F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C4F32-7C90-9D33-6345-C0604F290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59D24-D47F-4203-80AD-64F12DDCB7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7661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16E04-A3B9-1284-8FF5-9CEB8E956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34B936-C468-C0DF-05DE-0F924C5868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F96213-9E5D-1259-5DF5-0DBA4887F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E1708-55C3-492E-9391-49DB9E8B3B2A}" type="datetimeFigureOut">
              <a:rPr lang="en-IN" smtClean="0"/>
              <a:t>03-07-2023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B3781D-7728-61E8-7DF1-DA6156813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A0482-289E-3FC3-CA39-E463C7225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59D24-D47F-4203-80AD-64F12DDCB7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2245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A3FC7A-9616-5022-1C43-02E11FAEF7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D02AAC-4007-BC44-47C5-A4AB4D5E1B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391B02-8563-5B8A-DFA3-E2F892667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E1708-55C3-492E-9391-49DB9E8B3B2A}" type="datetimeFigureOut">
              <a:rPr lang="en-IN" smtClean="0"/>
              <a:t>03-07-2023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200EF-1748-707C-EC96-8CC90891E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20375-A24F-AB62-103A-9FA342106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59D24-D47F-4203-80AD-64F12DDCB7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9994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84EFB-9667-E598-53AB-3A2BED395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0C28E-C212-B8CA-2110-A30938B386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8076AA-4700-BC62-154C-E294B2D5B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E1708-55C3-492E-9391-49DB9E8B3B2A}" type="datetimeFigureOut">
              <a:rPr lang="en-IN" smtClean="0"/>
              <a:t>03-07-2023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FEE3AE-44BE-5054-5678-97F86538E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9B626-7E8C-71B5-A425-5FDB95ABA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59D24-D47F-4203-80AD-64F12DDCB7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5731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501E0-09DC-C5F1-E172-6153F8C36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44D781-42DA-1F69-1DD9-ECFD25695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4CDBF8-1C2F-4D3B-4FCC-EC832F752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E1708-55C3-492E-9391-49DB9E8B3B2A}" type="datetimeFigureOut">
              <a:rPr lang="en-IN" smtClean="0"/>
              <a:t>03-07-2023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A0695-6EEB-3194-C504-DBF68F21F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349D32-5A04-7CA0-94C1-5AE2DBDE0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59D24-D47F-4203-80AD-64F12DDCB7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0419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5096C-7508-5A82-1473-86C0197D4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4DA91-933D-BEED-081C-72FAAD8AE5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D973F-48E9-48CA-7111-C5CA8B67B1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D91F20-671C-70B4-7C64-8F56FBAEB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E1708-55C3-492E-9391-49DB9E8B3B2A}" type="datetimeFigureOut">
              <a:rPr lang="en-IN" smtClean="0"/>
              <a:t>03-07-2023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8957B6-06C3-0503-40A4-A1667E628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AB06EA-57BE-CA9B-5F02-12F9B1928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59D24-D47F-4203-80AD-64F12DDCB7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9960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94E53-36DF-81C7-37BE-0390E8FC6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8985A5-3CF9-DADA-1679-DB57786042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5FD977-3A06-0D30-65EC-D02D46D020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4F972A-4063-DC32-11B9-203337163B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589D61-85CF-3C7A-9185-A97E2DBB21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817C07-E818-39E6-93F6-036022B48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E1708-55C3-492E-9391-49DB9E8B3B2A}" type="datetimeFigureOut">
              <a:rPr lang="en-IN" smtClean="0"/>
              <a:t>03-07-2023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1784EF-AD86-49F2-D648-13605C760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6274E8-0256-2C6E-97BB-FC4F1D087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59D24-D47F-4203-80AD-64F12DDCB7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9345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F6549-7C92-9E43-EA28-36DAFEB97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B77D4-6E13-1725-B0B6-BA045CF12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E1708-55C3-492E-9391-49DB9E8B3B2A}" type="datetimeFigureOut">
              <a:rPr lang="en-IN" smtClean="0"/>
              <a:t>03-07-2023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ADCE54-D08B-1DF6-8505-578813BA6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41A71E-B816-1A06-664C-C87B96658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59D24-D47F-4203-80AD-64F12DDCB7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9556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BF4A8B-5F80-E2BA-6FDA-DF510AC23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E1708-55C3-492E-9391-49DB9E8B3B2A}" type="datetimeFigureOut">
              <a:rPr lang="en-IN" smtClean="0"/>
              <a:t>03-07-2023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CE7074-BC0A-7716-F066-F893F46EB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460F5E-5A46-F6C0-E8C6-9E6409A19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59D24-D47F-4203-80AD-64F12DDCB7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0413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83455-338C-4254-8F0C-8F284A181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6B9F2-4D52-EA01-DA9F-7BE4E0F921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11763B-5239-B244-F2E5-A2C5430E18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D384F5-9EB1-6AD3-8656-AFD2BC715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E1708-55C3-492E-9391-49DB9E8B3B2A}" type="datetimeFigureOut">
              <a:rPr lang="en-IN" smtClean="0"/>
              <a:t>03-07-2023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49CD9F-4B4E-A96F-5BE9-3EA9E2B2E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206BF3-D350-50D0-5333-9B6C3724C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59D24-D47F-4203-80AD-64F12DDCB7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7396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52CAB-5D65-52E7-526F-F7ACCAC65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A7FA4A-0936-7B3A-2BE2-D69E7BB405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1E5C46-82F2-181F-BDDE-34CCCE5B43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EFDB66-64C3-3A4C-61AC-3781B872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E1708-55C3-492E-9391-49DB9E8B3B2A}" type="datetimeFigureOut">
              <a:rPr lang="en-IN" smtClean="0"/>
              <a:t>03-07-2023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254A57-3184-F29F-D872-855DEEF7C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B61724-B8FB-84BC-2104-4D78796CA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59D24-D47F-4203-80AD-64F12DDCB7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6991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6C4BEC-3D0C-23E0-9610-7D56F785A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A48312-1F6B-3FD0-E14B-45A12EF788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CFA7E-807F-4C80-B683-3E9D8A82A9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BE1708-55C3-492E-9391-49DB9E8B3B2A}" type="datetimeFigureOut">
              <a:rPr lang="en-IN" smtClean="0"/>
              <a:t>03-07-2023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91413A-0540-7B74-ADF4-3D90B14BFF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019EE5-DA17-20A1-0E16-B0A878C6F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D59D24-D47F-4203-80AD-64F12DDCB7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799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619DE487-7559-C394-5395-7A4C7B2D7941}"/>
              </a:ext>
            </a:extLst>
          </p:cNvPr>
          <p:cNvGrpSpPr/>
          <p:nvPr/>
        </p:nvGrpSpPr>
        <p:grpSpPr>
          <a:xfrm>
            <a:off x="2686050" y="240234"/>
            <a:ext cx="6537960" cy="6310039"/>
            <a:chOff x="2686050" y="240234"/>
            <a:chExt cx="6537960" cy="6310039"/>
          </a:xfrm>
        </p:grpSpPr>
        <p:sp>
          <p:nvSpPr>
            <p:cNvPr id="7" name="Octagon 6">
              <a:extLst>
                <a:ext uri="{FF2B5EF4-FFF2-40B4-BE49-F238E27FC236}">
                  <a16:creationId xmlns:a16="http://schemas.microsoft.com/office/drawing/2014/main" id="{C849DA99-E98F-6788-C4B8-A004239A68EC}"/>
                </a:ext>
              </a:extLst>
            </p:cNvPr>
            <p:cNvSpPr/>
            <p:nvPr/>
          </p:nvSpPr>
          <p:spPr>
            <a:xfrm>
              <a:off x="3451860" y="426720"/>
              <a:ext cx="205740" cy="197331"/>
            </a:xfrm>
            <a:prstGeom prst="octagon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en-IN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Octagon 8">
              <a:extLst>
                <a:ext uri="{FF2B5EF4-FFF2-40B4-BE49-F238E27FC236}">
                  <a16:creationId xmlns:a16="http://schemas.microsoft.com/office/drawing/2014/main" id="{DC227382-79A9-A8CA-CDDE-90B0C8E8EB38}"/>
                </a:ext>
              </a:extLst>
            </p:cNvPr>
            <p:cNvSpPr/>
            <p:nvPr/>
          </p:nvSpPr>
          <p:spPr>
            <a:xfrm>
              <a:off x="3977640" y="426720"/>
              <a:ext cx="205740" cy="197331"/>
            </a:xfrm>
            <a:prstGeom prst="octagon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endParaRPr lang="en-IN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Octagon 9">
              <a:extLst>
                <a:ext uri="{FF2B5EF4-FFF2-40B4-BE49-F238E27FC236}">
                  <a16:creationId xmlns:a16="http://schemas.microsoft.com/office/drawing/2014/main" id="{C42ACF4F-F200-B6A0-4C72-F348E3860041}"/>
                </a:ext>
              </a:extLst>
            </p:cNvPr>
            <p:cNvSpPr/>
            <p:nvPr/>
          </p:nvSpPr>
          <p:spPr>
            <a:xfrm>
              <a:off x="4602480" y="426720"/>
              <a:ext cx="205740" cy="197331"/>
            </a:xfrm>
            <a:prstGeom prst="octagon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  <a:endParaRPr lang="en-IN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Octagon 10">
              <a:extLst>
                <a:ext uri="{FF2B5EF4-FFF2-40B4-BE49-F238E27FC236}">
                  <a16:creationId xmlns:a16="http://schemas.microsoft.com/office/drawing/2014/main" id="{E25B2607-E1CB-603A-6F23-6CAFD270FE8E}"/>
                </a:ext>
              </a:extLst>
            </p:cNvPr>
            <p:cNvSpPr/>
            <p:nvPr/>
          </p:nvSpPr>
          <p:spPr>
            <a:xfrm>
              <a:off x="5227320" y="426720"/>
              <a:ext cx="205740" cy="197331"/>
            </a:xfrm>
            <a:prstGeom prst="octagon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</a:t>
              </a:r>
              <a:endParaRPr lang="en-IN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Octagon 11">
              <a:extLst>
                <a:ext uri="{FF2B5EF4-FFF2-40B4-BE49-F238E27FC236}">
                  <a16:creationId xmlns:a16="http://schemas.microsoft.com/office/drawing/2014/main" id="{18FD764C-D4B1-3263-3CD2-B5B2CF2F7A0E}"/>
                </a:ext>
              </a:extLst>
            </p:cNvPr>
            <p:cNvSpPr/>
            <p:nvPr/>
          </p:nvSpPr>
          <p:spPr>
            <a:xfrm>
              <a:off x="5749290" y="426720"/>
              <a:ext cx="205740" cy="197331"/>
            </a:xfrm>
            <a:prstGeom prst="octagon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</a:t>
              </a:r>
              <a:endParaRPr lang="en-IN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Octagon 12">
              <a:extLst>
                <a:ext uri="{FF2B5EF4-FFF2-40B4-BE49-F238E27FC236}">
                  <a16:creationId xmlns:a16="http://schemas.microsoft.com/office/drawing/2014/main" id="{4FA7C76A-10B2-37C0-922C-FA4F85669F10}"/>
                </a:ext>
              </a:extLst>
            </p:cNvPr>
            <p:cNvSpPr/>
            <p:nvPr/>
          </p:nvSpPr>
          <p:spPr>
            <a:xfrm>
              <a:off x="6433185" y="426720"/>
              <a:ext cx="205740" cy="197331"/>
            </a:xfrm>
            <a:prstGeom prst="octagon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</a:t>
              </a:r>
              <a:endParaRPr lang="en-IN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Octagon 13">
              <a:extLst>
                <a:ext uri="{FF2B5EF4-FFF2-40B4-BE49-F238E27FC236}">
                  <a16:creationId xmlns:a16="http://schemas.microsoft.com/office/drawing/2014/main" id="{1CB6E337-912D-5E2D-B7CB-AE3464435AB5}"/>
                </a:ext>
              </a:extLst>
            </p:cNvPr>
            <p:cNvSpPr/>
            <p:nvPr/>
          </p:nvSpPr>
          <p:spPr>
            <a:xfrm>
              <a:off x="6911340" y="426720"/>
              <a:ext cx="205740" cy="197331"/>
            </a:xfrm>
            <a:prstGeom prst="octagon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G</a:t>
              </a:r>
              <a:endParaRPr lang="en-IN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Octagon 14">
              <a:extLst>
                <a:ext uri="{FF2B5EF4-FFF2-40B4-BE49-F238E27FC236}">
                  <a16:creationId xmlns:a16="http://schemas.microsoft.com/office/drawing/2014/main" id="{CE6C9E83-8B85-DA66-538A-4533218A1A8D}"/>
                </a:ext>
              </a:extLst>
            </p:cNvPr>
            <p:cNvSpPr/>
            <p:nvPr/>
          </p:nvSpPr>
          <p:spPr>
            <a:xfrm>
              <a:off x="7536180" y="426719"/>
              <a:ext cx="205740" cy="197331"/>
            </a:xfrm>
            <a:prstGeom prst="octagon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</a:t>
              </a:r>
              <a:endParaRPr lang="en-IN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8B99090-A7E0-6D67-452C-62331CCA3C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625" r="27750" b="8889"/>
            <a:stretch/>
          </p:blipFill>
          <p:spPr>
            <a:xfrm>
              <a:off x="2686050" y="256161"/>
              <a:ext cx="6537960" cy="6248400"/>
            </a:xfrm>
            <a:prstGeom prst="rect">
              <a:avLst/>
            </a:prstGeom>
          </p:spPr>
        </p:pic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39DE7392-06CE-C877-E6F2-A4BD93077642}"/>
                </a:ext>
              </a:extLst>
            </p:cNvPr>
            <p:cNvSpPr/>
            <p:nvPr/>
          </p:nvSpPr>
          <p:spPr>
            <a:xfrm>
              <a:off x="3120389" y="476578"/>
              <a:ext cx="584835" cy="579516"/>
            </a:xfrm>
            <a:prstGeom prst="roundRect">
              <a:avLst/>
            </a:prstGeom>
            <a:solidFill>
              <a:schemeClr val="accent1"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Nauroji</a:t>
              </a:r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nagar</a:t>
              </a:r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. Construction</a:t>
              </a:r>
              <a:endParaRPr lang="en-IN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033E5E92-69BA-CAF5-3895-85124C57C737}"/>
                </a:ext>
              </a:extLst>
            </p:cNvPr>
            <p:cNvSpPr/>
            <p:nvPr/>
          </p:nvSpPr>
          <p:spPr>
            <a:xfrm>
              <a:off x="3821440" y="486125"/>
              <a:ext cx="1984502" cy="579516"/>
            </a:xfrm>
            <a:prstGeom prst="roundRect">
              <a:avLst/>
            </a:prstGeom>
            <a:solidFill>
              <a:schemeClr val="accent1"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Safdurjung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&amp; AIIMS hospital </a:t>
              </a:r>
              <a:endParaRPr lang="en-IN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78BB38D8-1E28-1591-B151-BD0DBE8F2192}"/>
                </a:ext>
              </a:extLst>
            </p:cNvPr>
            <p:cNvSpPr/>
            <p:nvPr/>
          </p:nvSpPr>
          <p:spPr>
            <a:xfrm>
              <a:off x="3120389" y="1192409"/>
              <a:ext cx="584835" cy="579516"/>
            </a:xfrm>
            <a:prstGeom prst="roundRect">
              <a:avLst/>
            </a:prstGeom>
            <a:solidFill>
              <a:schemeClr val="accent1"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en-US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Arjun </a:t>
              </a:r>
              <a:r>
                <a:rPr lang="en-US" sz="9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nagar</a:t>
              </a:r>
              <a:r>
                <a:rPr lang="en-US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Res.</a:t>
              </a:r>
              <a:endParaRPr lang="en-IN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6CD9C8C0-E101-E75E-9D9E-CD3E79913F55}"/>
                </a:ext>
              </a:extLst>
            </p:cNvPr>
            <p:cNvSpPr/>
            <p:nvPr/>
          </p:nvSpPr>
          <p:spPr>
            <a:xfrm>
              <a:off x="3808094" y="1192409"/>
              <a:ext cx="1312545" cy="579516"/>
            </a:xfrm>
            <a:prstGeom prst="roundRect">
              <a:avLst/>
            </a:prstGeom>
            <a:solidFill>
              <a:schemeClr val="accent6"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Green park Res. + Green park Cremation ground + Green cover</a:t>
              </a:r>
              <a:endParaRPr lang="en-IN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CC35E268-9795-8C60-5C41-25D190188425}"/>
                </a:ext>
              </a:extLst>
            </p:cNvPr>
            <p:cNvSpPr/>
            <p:nvPr/>
          </p:nvSpPr>
          <p:spPr>
            <a:xfrm>
              <a:off x="3100386" y="1892878"/>
              <a:ext cx="624839" cy="2012076"/>
            </a:xfrm>
            <a:prstGeom prst="roundRect">
              <a:avLst/>
            </a:prstGeom>
            <a:solidFill>
              <a:schemeClr val="accent6">
                <a:lumMod val="75000"/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Green cover + 5% Res</a:t>
              </a:r>
              <a:r>
                <a:rPr lang="en-US" sz="7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.</a:t>
              </a:r>
              <a:endParaRPr lang="en-IN" sz="7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DFD7AD41-7087-6D5D-9B03-5A4ED4D23A62}"/>
                </a:ext>
              </a:extLst>
            </p:cNvPr>
            <p:cNvSpPr/>
            <p:nvPr/>
          </p:nvSpPr>
          <p:spPr>
            <a:xfrm>
              <a:off x="3790948" y="1892878"/>
              <a:ext cx="619128" cy="1318656"/>
            </a:xfrm>
            <a:prstGeom prst="roundRect">
              <a:avLst/>
            </a:prstGeom>
            <a:solidFill>
              <a:schemeClr val="accent6">
                <a:lumMod val="75000"/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Arjun Nagar Res. + Green cover : 40%</a:t>
              </a:r>
              <a:endParaRPr lang="en-IN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467E499E-CA10-9ACA-C9DF-4E8C3F0C22D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03651" y="385565"/>
              <a:ext cx="382271" cy="628322"/>
            </a:xfrm>
            <a:prstGeom prst="rect">
              <a:avLst/>
            </a:prstGeom>
          </p:spPr>
        </p:pic>
        <p:sp>
          <p:nvSpPr>
            <p:cNvPr id="77" name="Diamond 76">
              <a:extLst>
                <a:ext uri="{FF2B5EF4-FFF2-40B4-BE49-F238E27FC236}">
                  <a16:creationId xmlns:a16="http://schemas.microsoft.com/office/drawing/2014/main" id="{28F1B658-4CB7-1AB5-9EB2-1ED1580ACAC0}"/>
                </a:ext>
              </a:extLst>
            </p:cNvPr>
            <p:cNvSpPr/>
            <p:nvPr/>
          </p:nvSpPr>
          <p:spPr>
            <a:xfrm>
              <a:off x="5766435" y="3203421"/>
              <a:ext cx="205740" cy="182880"/>
            </a:xfrm>
            <a:prstGeom prst="diamond">
              <a:avLst/>
            </a:prstGeom>
            <a:solidFill>
              <a:schemeClr val="bg1"/>
            </a:solidFill>
            <a:ln w="158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642F033F-0386-9F80-E355-4DE14B80F5F3}"/>
                </a:ext>
              </a:extLst>
            </p:cNvPr>
            <p:cNvGrpSpPr/>
            <p:nvPr/>
          </p:nvGrpSpPr>
          <p:grpSpPr>
            <a:xfrm>
              <a:off x="3258703" y="240234"/>
              <a:ext cx="5180759" cy="255344"/>
              <a:chOff x="3223050" y="272778"/>
              <a:chExt cx="5180759" cy="576915"/>
            </a:xfrm>
          </p:grpSpPr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239C62A4-A9E7-BCD8-871D-D99F6C9DC8B9}"/>
                  </a:ext>
                </a:extLst>
              </p:cNvPr>
              <p:cNvSpPr txBox="1"/>
              <p:nvPr/>
            </p:nvSpPr>
            <p:spPr>
              <a:xfrm>
                <a:off x="3223050" y="275121"/>
                <a:ext cx="282450" cy="57368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endParaRPr lang="en-IN" sz="105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8E811C78-AC0B-1DBD-B344-AE6460D35043}"/>
                  </a:ext>
                </a:extLst>
              </p:cNvPr>
              <p:cNvSpPr txBox="1"/>
              <p:nvPr/>
            </p:nvSpPr>
            <p:spPr>
              <a:xfrm>
                <a:off x="8114947" y="272778"/>
                <a:ext cx="288862" cy="57368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endParaRPr lang="en-IN" sz="105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32ED3D1E-675F-9189-A24F-D0FCEBCA7948}"/>
                  </a:ext>
                </a:extLst>
              </p:cNvPr>
              <p:cNvSpPr txBox="1"/>
              <p:nvPr/>
            </p:nvSpPr>
            <p:spPr>
              <a:xfrm>
                <a:off x="7368537" y="272778"/>
                <a:ext cx="288862" cy="57368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</a:t>
                </a:r>
                <a:endParaRPr lang="en-IN" sz="105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4D4FB1C5-EE5E-20EB-4E84-11EE19F015C4}"/>
                  </a:ext>
                </a:extLst>
              </p:cNvPr>
              <p:cNvSpPr txBox="1"/>
              <p:nvPr/>
            </p:nvSpPr>
            <p:spPr>
              <a:xfrm>
                <a:off x="6740312" y="272778"/>
                <a:ext cx="266420" cy="57368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</a:t>
                </a:r>
                <a:endParaRPr lang="en-IN" sz="105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6FB32C34-03C0-11D8-C705-C4386C136775}"/>
                  </a:ext>
                </a:extLst>
              </p:cNvPr>
              <p:cNvSpPr txBox="1"/>
              <p:nvPr/>
            </p:nvSpPr>
            <p:spPr>
              <a:xfrm>
                <a:off x="6006882" y="272778"/>
                <a:ext cx="274434" cy="57368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</a:t>
                </a:r>
                <a:endParaRPr lang="en-IN" sz="105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369DC656-9BCF-9FBB-1DFB-43BAF9090716}"/>
                  </a:ext>
                </a:extLst>
              </p:cNvPr>
              <p:cNvSpPr txBox="1"/>
              <p:nvPr/>
            </p:nvSpPr>
            <p:spPr>
              <a:xfrm>
                <a:off x="5306497" y="272778"/>
                <a:ext cx="282450" cy="57368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</a:t>
                </a:r>
                <a:endParaRPr lang="en-IN" sz="105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A70DB215-B078-6B8B-6DB6-C482824EF557}"/>
                  </a:ext>
                </a:extLst>
              </p:cNvPr>
              <p:cNvSpPr txBox="1"/>
              <p:nvPr/>
            </p:nvSpPr>
            <p:spPr>
              <a:xfrm>
                <a:off x="4606118" y="276004"/>
                <a:ext cx="282450" cy="57368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</a:t>
                </a:r>
                <a:endParaRPr lang="en-IN" sz="105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F9CE3A66-22AD-845B-7404-DE2DFC3F9D5B}"/>
                  </a:ext>
                </a:extLst>
              </p:cNvPr>
              <p:cNvSpPr txBox="1"/>
              <p:nvPr/>
            </p:nvSpPr>
            <p:spPr>
              <a:xfrm>
                <a:off x="3936711" y="272778"/>
                <a:ext cx="274434" cy="57368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5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</a:t>
                </a:r>
                <a:endParaRPr lang="en-IN" sz="105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A710434C-66CE-12CE-3B53-A6CCCB18DA33}"/>
                </a:ext>
              </a:extLst>
            </p:cNvPr>
            <p:cNvGrpSpPr/>
            <p:nvPr/>
          </p:nvGrpSpPr>
          <p:grpSpPr>
            <a:xfrm>
              <a:off x="2751899" y="699726"/>
              <a:ext cx="277046" cy="5180488"/>
              <a:chOff x="2751899" y="699726"/>
              <a:chExt cx="277046" cy="5180488"/>
            </a:xfrm>
          </p:grpSpPr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445654F8-09FF-C2D4-2F19-7C4DD9366E44}"/>
                  </a:ext>
                </a:extLst>
              </p:cNvPr>
              <p:cNvSpPr txBox="1"/>
              <p:nvPr/>
            </p:nvSpPr>
            <p:spPr>
              <a:xfrm>
                <a:off x="2751902" y="699726"/>
                <a:ext cx="263214" cy="26161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1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en-IN" sz="11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5A6028BB-95EA-17B5-61CC-2D1DCDC28046}"/>
                  </a:ext>
                </a:extLst>
              </p:cNvPr>
              <p:cNvSpPr txBox="1"/>
              <p:nvPr/>
            </p:nvSpPr>
            <p:spPr>
              <a:xfrm>
                <a:off x="2751901" y="1415754"/>
                <a:ext cx="263214" cy="26161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1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endParaRPr lang="en-IN" sz="11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E36FB6BD-50CF-6026-4D69-138BB33386D3}"/>
                  </a:ext>
                </a:extLst>
              </p:cNvPr>
              <p:cNvSpPr txBox="1"/>
              <p:nvPr/>
            </p:nvSpPr>
            <p:spPr>
              <a:xfrm>
                <a:off x="2751900" y="2124954"/>
                <a:ext cx="263214" cy="26161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1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</a:t>
                </a:r>
                <a:endParaRPr lang="en-IN" sz="11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04F34AB4-DA45-F525-9328-158DB4C8901A}"/>
                  </a:ext>
                </a:extLst>
              </p:cNvPr>
              <p:cNvSpPr txBox="1"/>
              <p:nvPr/>
            </p:nvSpPr>
            <p:spPr>
              <a:xfrm>
                <a:off x="2761612" y="2804531"/>
                <a:ext cx="263214" cy="26161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1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</a:t>
                </a:r>
                <a:endParaRPr lang="en-IN" sz="11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AB135205-908A-6029-AC30-E483C2B107FC}"/>
                  </a:ext>
                </a:extLst>
              </p:cNvPr>
              <p:cNvSpPr txBox="1"/>
              <p:nvPr/>
            </p:nvSpPr>
            <p:spPr>
              <a:xfrm>
                <a:off x="2765731" y="3551483"/>
                <a:ext cx="263214" cy="26161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1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5</a:t>
                </a:r>
                <a:endParaRPr lang="en-IN" sz="11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A84EF97C-AF6C-75BA-4E39-11E42222F379}"/>
                  </a:ext>
                </a:extLst>
              </p:cNvPr>
              <p:cNvSpPr txBox="1"/>
              <p:nvPr/>
            </p:nvSpPr>
            <p:spPr>
              <a:xfrm>
                <a:off x="2751899" y="4238439"/>
                <a:ext cx="263214" cy="26161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1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6</a:t>
                </a:r>
                <a:endParaRPr lang="en-IN" sz="11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971738A8-147F-F004-0157-54AD89AE65C5}"/>
                  </a:ext>
                </a:extLst>
              </p:cNvPr>
              <p:cNvSpPr txBox="1"/>
              <p:nvPr/>
            </p:nvSpPr>
            <p:spPr>
              <a:xfrm>
                <a:off x="2761611" y="4931648"/>
                <a:ext cx="263214" cy="26161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1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7</a:t>
                </a:r>
                <a:endParaRPr lang="en-IN" sz="11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60739FC1-A21B-14F2-931F-511E8C890EB6}"/>
                  </a:ext>
                </a:extLst>
              </p:cNvPr>
              <p:cNvSpPr txBox="1"/>
              <p:nvPr/>
            </p:nvSpPr>
            <p:spPr>
              <a:xfrm>
                <a:off x="2761611" y="5618604"/>
                <a:ext cx="263214" cy="26161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1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8</a:t>
                </a:r>
                <a:endParaRPr lang="en-IN" sz="11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22" name="Rectangle: Rounded Corners 121">
              <a:extLst>
                <a:ext uri="{FF2B5EF4-FFF2-40B4-BE49-F238E27FC236}">
                  <a16:creationId xmlns:a16="http://schemas.microsoft.com/office/drawing/2014/main" id="{BD86CDC5-1D0D-2536-F688-4FC22687DC0B}"/>
                </a:ext>
              </a:extLst>
            </p:cNvPr>
            <p:cNvSpPr/>
            <p:nvPr/>
          </p:nvSpPr>
          <p:spPr>
            <a:xfrm>
              <a:off x="4530993" y="1884765"/>
              <a:ext cx="619128" cy="1318656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Res. + Traffic </a:t>
              </a:r>
              <a:endParaRPr lang="en-IN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4" name="Rectangle: Rounded Corners 123">
              <a:extLst>
                <a:ext uri="{FF2B5EF4-FFF2-40B4-BE49-F238E27FC236}">
                  <a16:creationId xmlns:a16="http://schemas.microsoft.com/office/drawing/2014/main" id="{CD75D2F2-BF48-42F5-0490-5DABC3A0ABC5}"/>
                </a:ext>
              </a:extLst>
            </p:cNvPr>
            <p:cNvSpPr/>
            <p:nvPr/>
          </p:nvSpPr>
          <p:spPr>
            <a:xfrm>
              <a:off x="5215844" y="2623903"/>
              <a:ext cx="619128" cy="579517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Res. + </a:t>
              </a:r>
              <a:r>
                <a:rPr lang="en-US" sz="1000" dirty="0" err="1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Comm.area</a:t>
              </a:r>
              <a:r>
                <a:rPr lang="en-US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endParaRPr lang="en-IN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5" name="Rectangle: Rounded Corners 124">
              <a:extLst>
                <a:ext uri="{FF2B5EF4-FFF2-40B4-BE49-F238E27FC236}">
                  <a16:creationId xmlns:a16="http://schemas.microsoft.com/office/drawing/2014/main" id="{5CB9818B-5680-2F71-616D-6913D2755807}"/>
                </a:ext>
              </a:extLst>
            </p:cNvPr>
            <p:cNvSpPr/>
            <p:nvPr/>
          </p:nvSpPr>
          <p:spPr>
            <a:xfrm>
              <a:off x="6669400" y="2635532"/>
              <a:ext cx="1206782" cy="1936467"/>
            </a:xfrm>
            <a:prstGeom prst="roundRect">
              <a:avLst/>
            </a:prstGeom>
            <a:solidFill>
              <a:schemeClr val="accent6"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Siri fort sports complex : Cricket ground &amp; Boxing academy. </a:t>
              </a:r>
            </a:p>
            <a:p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Green Cover : 80%</a:t>
              </a:r>
              <a:endParaRPr lang="en-IN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5" name="Rectangle: Rounded Corners 134">
              <a:extLst>
                <a:ext uri="{FF2B5EF4-FFF2-40B4-BE49-F238E27FC236}">
                  <a16:creationId xmlns:a16="http://schemas.microsoft.com/office/drawing/2014/main" id="{A979E01B-D8BC-2FCB-86A7-807806465350}"/>
                </a:ext>
              </a:extLst>
            </p:cNvPr>
            <p:cNvSpPr/>
            <p:nvPr/>
          </p:nvSpPr>
          <p:spPr>
            <a:xfrm>
              <a:off x="8026400" y="5383158"/>
              <a:ext cx="626578" cy="673513"/>
            </a:xfrm>
            <a:prstGeom prst="roundRect">
              <a:avLst/>
            </a:prstGeom>
            <a:solidFill>
              <a:schemeClr val="accent2">
                <a:lumMod val="75000"/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Seikh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Sarai Phase 2 Res.</a:t>
              </a:r>
              <a:endParaRPr lang="en-IN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6" name="Rectangle: Rounded Corners 135">
              <a:extLst>
                <a:ext uri="{FF2B5EF4-FFF2-40B4-BE49-F238E27FC236}">
                  <a16:creationId xmlns:a16="http://schemas.microsoft.com/office/drawing/2014/main" id="{74752354-1C9E-6883-CD8E-33A6AE95E058}"/>
                </a:ext>
              </a:extLst>
            </p:cNvPr>
            <p:cNvSpPr/>
            <p:nvPr/>
          </p:nvSpPr>
          <p:spPr>
            <a:xfrm>
              <a:off x="7318057" y="5397904"/>
              <a:ext cx="641986" cy="644020"/>
            </a:xfrm>
            <a:prstGeom prst="roundRect">
              <a:avLst/>
            </a:prstGeom>
            <a:solidFill>
              <a:schemeClr val="accent6">
                <a:lumMod val="75000"/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SBS College + G.C : 70%</a:t>
              </a:r>
              <a:endParaRPr lang="en-IN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7" name="Rectangle: Rounded Corners 136">
              <a:extLst>
                <a:ext uri="{FF2B5EF4-FFF2-40B4-BE49-F238E27FC236}">
                  <a16:creationId xmlns:a16="http://schemas.microsoft.com/office/drawing/2014/main" id="{95F1EA98-89A4-1EA1-DDD9-A0DDB20143EF}"/>
                </a:ext>
              </a:extLst>
            </p:cNvPr>
            <p:cNvSpPr/>
            <p:nvPr/>
          </p:nvSpPr>
          <p:spPr>
            <a:xfrm>
              <a:off x="7325760" y="4699819"/>
              <a:ext cx="1327217" cy="626143"/>
            </a:xfrm>
            <a:prstGeom prst="roundRect">
              <a:avLst/>
            </a:prstGeom>
            <a:solidFill>
              <a:schemeClr val="accent2">
                <a:lumMod val="75000"/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Chirag </a:t>
              </a:r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Dehli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: Densely packed Res. </a:t>
              </a:r>
              <a:b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(Low Income zone)</a:t>
              </a:r>
              <a:endParaRPr lang="en-IN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8" name="Rectangle: Rounded Corners 137">
              <a:extLst>
                <a:ext uri="{FF2B5EF4-FFF2-40B4-BE49-F238E27FC236}">
                  <a16:creationId xmlns:a16="http://schemas.microsoft.com/office/drawing/2014/main" id="{0FDDAF28-B31A-14ED-DB98-FD8046B73285}"/>
                </a:ext>
              </a:extLst>
            </p:cNvPr>
            <p:cNvSpPr/>
            <p:nvPr/>
          </p:nvSpPr>
          <p:spPr>
            <a:xfrm>
              <a:off x="7299968" y="1167253"/>
              <a:ext cx="634992" cy="628905"/>
            </a:xfrm>
            <a:prstGeom prst="roundRect">
              <a:avLst/>
            </a:prstGeom>
            <a:solidFill>
              <a:schemeClr val="accent6">
                <a:lumMod val="75000"/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Ansal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Plaza + Comm. area</a:t>
              </a:r>
              <a:endParaRPr lang="en-IN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39" name="Rectangle: Rounded Corners 138">
              <a:extLst>
                <a:ext uri="{FF2B5EF4-FFF2-40B4-BE49-F238E27FC236}">
                  <a16:creationId xmlns:a16="http://schemas.microsoft.com/office/drawing/2014/main" id="{B36A9EFC-A41C-CE05-0677-D89B3331193F}"/>
                </a:ext>
              </a:extLst>
            </p:cNvPr>
            <p:cNvSpPr/>
            <p:nvPr/>
          </p:nvSpPr>
          <p:spPr>
            <a:xfrm>
              <a:off x="5919023" y="3285737"/>
              <a:ext cx="626578" cy="673513"/>
            </a:xfrm>
            <a:prstGeom prst="roundRect">
              <a:avLst/>
            </a:prstGeom>
            <a:solidFill>
              <a:schemeClr val="accent2">
                <a:lumMod val="75000"/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Shahpur Jat village (densely packed)</a:t>
              </a:r>
              <a:endParaRPr lang="en-IN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0" name="Rectangle: Rounded Corners 139">
              <a:extLst>
                <a:ext uri="{FF2B5EF4-FFF2-40B4-BE49-F238E27FC236}">
                  <a16:creationId xmlns:a16="http://schemas.microsoft.com/office/drawing/2014/main" id="{DBB2C0E0-22E4-ABA8-3428-A3B8563554E8}"/>
                </a:ext>
              </a:extLst>
            </p:cNvPr>
            <p:cNvSpPr/>
            <p:nvPr/>
          </p:nvSpPr>
          <p:spPr>
            <a:xfrm>
              <a:off x="3138012" y="3993121"/>
              <a:ext cx="1298734" cy="2012076"/>
            </a:xfrm>
            <a:prstGeom prst="roundRect">
              <a:avLst/>
            </a:prstGeom>
            <a:solidFill>
              <a:schemeClr val="accent6">
                <a:lumMod val="75000"/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IIT Campus  &amp; </a:t>
              </a:r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Adchini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Road </a:t>
              </a:r>
              <a:b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Green Cover:  60-70%</a:t>
              </a:r>
            </a:p>
            <a:p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Primary source of Emission : Traffic </a:t>
              </a:r>
              <a:endParaRPr lang="en-IN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2" name="Rectangle: Rounded Corners 141">
              <a:extLst>
                <a:ext uri="{FF2B5EF4-FFF2-40B4-BE49-F238E27FC236}">
                  <a16:creationId xmlns:a16="http://schemas.microsoft.com/office/drawing/2014/main" id="{543B37CF-8754-AED7-6741-4253F426DEBD}"/>
                </a:ext>
              </a:extLst>
            </p:cNvPr>
            <p:cNvSpPr/>
            <p:nvPr/>
          </p:nvSpPr>
          <p:spPr>
            <a:xfrm>
              <a:off x="4530993" y="4699819"/>
              <a:ext cx="2695143" cy="1318656"/>
            </a:xfrm>
            <a:prstGeom prst="roundRect">
              <a:avLst/>
            </a:prstGeom>
            <a:solidFill>
              <a:schemeClr val="accent2">
                <a:lumMod val="75000"/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Malviya Nagar (dense patches) Res.+ Cremation ground near to </a:t>
              </a:r>
              <a:r>
                <a:rPr lang="en-US" sz="1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Apeejay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School. </a:t>
              </a:r>
              <a:b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Primary Emission from Malviya Nagar market and Traffic congestion.</a:t>
              </a:r>
              <a:endParaRPr lang="en-IN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3" name="Rectangle: Rounded Corners 142">
              <a:extLst>
                <a:ext uri="{FF2B5EF4-FFF2-40B4-BE49-F238E27FC236}">
                  <a16:creationId xmlns:a16="http://schemas.microsoft.com/office/drawing/2014/main" id="{A3F40F37-761E-F8AA-8516-79FD0091CE3E}"/>
                </a:ext>
              </a:extLst>
            </p:cNvPr>
            <p:cNvSpPr/>
            <p:nvPr/>
          </p:nvSpPr>
          <p:spPr>
            <a:xfrm>
              <a:off x="4530350" y="3993121"/>
              <a:ext cx="1984502" cy="626143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Outer ring road Traffic congestion</a:t>
              </a:r>
              <a:endParaRPr lang="en-IN" sz="10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4" name="Rectangle: Rounded Corners 143">
              <a:extLst>
                <a:ext uri="{FF2B5EF4-FFF2-40B4-BE49-F238E27FC236}">
                  <a16:creationId xmlns:a16="http://schemas.microsoft.com/office/drawing/2014/main" id="{D9479416-F297-0E33-C488-75E250FAFB30}"/>
                </a:ext>
              </a:extLst>
            </p:cNvPr>
            <p:cNvSpPr/>
            <p:nvPr/>
          </p:nvSpPr>
          <p:spPr>
            <a:xfrm>
              <a:off x="7989368" y="3975244"/>
              <a:ext cx="641986" cy="644020"/>
            </a:xfrm>
            <a:prstGeom prst="roundRect">
              <a:avLst/>
            </a:prstGeom>
            <a:solidFill>
              <a:schemeClr val="accent6">
                <a:lumMod val="75000"/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Panchsheel</a:t>
              </a:r>
              <a:r>
                <a:rPr lang="en-US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Enclave Res.</a:t>
              </a:r>
              <a:endParaRPr lang="en-IN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5" name="Rectangle: Rounded Corners 144">
              <a:extLst>
                <a:ext uri="{FF2B5EF4-FFF2-40B4-BE49-F238E27FC236}">
                  <a16:creationId xmlns:a16="http://schemas.microsoft.com/office/drawing/2014/main" id="{B9158F3D-4410-F821-47CF-2AA41E918429}"/>
                </a:ext>
              </a:extLst>
            </p:cNvPr>
            <p:cNvSpPr/>
            <p:nvPr/>
          </p:nvSpPr>
          <p:spPr>
            <a:xfrm>
              <a:off x="7989368" y="2576906"/>
              <a:ext cx="641986" cy="1317783"/>
            </a:xfrm>
            <a:prstGeom prst="roundRect">
              <a:avLst/>
            </a:prstGeom>
            <a:solidFill>
              <a:schemeClr val="accent6">
                <a:lumMod val="75000"/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Greater </a:t>
              </a:r>
              <a:r>
                <a:rPr lang="en-US" sz="9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kailash</a:t>
              </a:r>
              <a:r>
                <a:rPr lang="en-US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1 Res + Green cover : 40%    </a:t>
              </a:r>
            </a:p>
            <a:p>
              <a:endParaRPr lang="en-US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HI Zone</a:t>
              </a:r>
              <a:endParaRPr lang="en-IN" sz="9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6" name="Rectangle: Rounded Corners 145">
              <a:extLst>
                <a:ext uri="{FF2B5EF4-FFF2-40B4-BE49-F238E27FC236}">
                  <a16:creationId xmlns:a16="http://schemas.microsoft.com/office/drawing/2014/main" id="{756C3295-675B-F5AE-2EFD-87CCCFDFE706}"/>
                </a:ext>
              </a:extLst>
            </p:cNvPr>
            <p:cNvSpPr/>
            <p:nvPr/>
          </p:nvSpPr>
          <p:spPr>
            <a:xfrm>
              <a:off x="3848306" y="3303068"/>
              <a:ext cx="1984502" cy="626143"/>
            </a:xfrm>
            <a:prstGeom prst="roundRect">
              <a:avLst/>
            </a:prstGeom>
            <a:solidFill>
              <a:schemeClr val="accent6"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0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endParaRPr lang="en-US" sz="10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Hauz </a:t>
              </a:r>
              <a:r>
                <a:rPr lang="en-US" sz="1050" dirty="0" err="1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khas</a:t>
              </a:r>
              <a:r>
                <a:rPr lang="en-US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Residential Area</a:t>
              </a:r>
            </a:p>
            <a:p>
              <a:r>
                <a:rPr lang="en-US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br>
                <a:rPr lang="en-US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High Income Zone (HI zone)</a:t>
              </a:r>
              <a:br>
                <a:rPr lang="en-US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br>
                <a:rPr lang="en-US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endParaRPr lang="en-IN" sz="10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7" name="Rectangle: Rounded Corners 146">
              <a:extLst>
                <a:ext uri="{FF2B5EF4-FFF2-40B4-BE49-F238E27FC236}">
                  <a16:creationId xmlns:a16="http://schemas.microsoft.com/office/drawing/2014/main" id="{7A06588B-4253-1ADE-6B71-AFCF4DA10347}"/>
                </a:ext>
              </a:extLst>
            </p:cNvPr>
            <p:cNvSpPr/>
            <p:nvPr/>
          </p:nvSpPr>
          <p:spPr>
            <a:xfrm>
              <a:off x="5214157" y="1881569"/>
              <a:ext cx="2695143" cy="626143"/>
            </a:xfrm>
            <a:prstGeom prst="roundRect">
              <a:avLst/>
            </a:prstGeom>
            <a:solidFill>
              <a:schemeClr val="accent6"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Residencial area + green cover (&gt;10%) </a:t>
              </a:r>
              <a:b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b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High income zone</a:t>
              </a:r>
              <a:endParaRPr lang="en-IN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8" name="Rectangle: Rounded Corners 147">
              <a:extLst>
                <a:ext uri="{FF2B5EF4-FFF2-40B4-BE49-F238E27FC236}">
                  <a16:creationId xmlns:a16="http://schemas.microsoft.com/office/drawing/2014/main" id="{D83FD3FE-2CE9-945E-23FE-1E825679E9E2}"/>
                </a:ext>
              </a:extLst>
            </p:cNvPr>
            <p:cNvSpPr/>
            <p:nvPr/>
          </p:nvSpPr>
          <p:spPr>
            <a:xfrm>
              <a:off x="5900695" y="2615940"/>
              <a:ext cx="619128" cy="579517"/>
            </a:xfrm>
            <a:prstGeom prst="roundRect">
              <a:avLst/>
            </a:prstGeom>
            <a:solidFill>
              <a:schemeClr val="accent6">
                <a:lumMod val="75000"/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Green Cover (80%)</a:t>
              </a:r>
              <a:endParaRPr lang="en-IN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49" name="Rectangle: Rounded Corners 148">
              <a:extLst>
                <a:ext uri="{FF2B5EF4-FFF2-40B4-BE49-F238E27FC236}">
                  <a16:creationId xmlns:a16="http://schemas.microsoft.com/office/drawing/2014/main" id="{4148CD07-5CE1-0273-E162-B12558B6B927}"/>
                </a:ext>
              </a:extLst>
            </p:cNvPr>
            <p:cNvSpPr/>
            <p:nvPr/>
          </p:nvSpPr>
          <p:spPr>
            <a:xfrm>
              <a:off x="7998515" y="1230984"/>
              <a:ext cx="654462" cy="1265367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50" dirty="0" err="1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Moolchand</a:t>
              </a:r>
              <a:r>
                <a:rPr lang="en-US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Flyover - Traffic </a:t>
              </a:r>
              <a:r>
                <a:rPr lang="en-US" sz="1050" dirty="0" err="1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congession</a:t>
              </a:r>
              <a:r>
                <a:rPr lang="en-US" sz="105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endParaRPr lang="en-IN" sz="10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0" name="Rectangle: Rounded Corners 149">
              <a:extLst>
                <a:ext uri="{FF2B5EF4-FFF2-40B4-BE49-F238E27FC236}">
                  <a16:creationId xmlns:a16="http://schemas.microsoft.com/office/drawing/2014/main" id="{FFFBD24D-62F9-92E3-0760-768F719E7A52}"/>
                </a:ext>
              </a:extLst>
            </p:cNvPr>
            <p:cNvSpPr/>
            <p:nvPr/>
          </p:nvSpPr>
          <p:spPr>
            <a:xfrm>
              <a:off x="6601421" y="1192409"/>
              <a:ext cx="634992" cy="628905"/>
            </a:xfrm>
            <a:prstGeom prst="roundRect">
              <a:avLst/>
            </a:prstGeom>
            <a:solidFill>
              <a:schemeClr val="accent2">
                <a:lumMod val="75000"/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Masjid moth Village ( dense Res.)</a:t>
              </a:r>
              <a:endParaRPr lang="en-IN" sz="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1" name="Rectangle: Rounded Corners 150">
              <a:extLst>
                <a:ext uri="{FF2B5EF4-FFF2-40B4-BE49-F238E27FC236}">
                  <a16:creationId xmlns:a16="http://schemas.microsoft.com/office/drawing/2014/main" id="{2076F0B4-671B-D769-2826-E606459202D0}"/>
                </a:ext>
              </a:extLst>
            </p:cNvPr>
            <p:cNvSpPr/>
            <p:nvPr/>
          </p:nvSpPr>
          <p:spPr>
            <a:xfrm>
              <a:off x="5890112" y="1172109"/>
              <a:ext cx="634992" cy="628905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AIIMS Hostel </a:t>
              </a:r>
              <a:endParaRPr lang="en-IN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2" name="Rectangle: Rounded Corners 151">
              <a:extLst>
                <a:ext uri="{FF2B5EF4-FFF2-40B4-BE49-F238E27FC236}">
                  <a16:creationId xmlns:a16="http://schemas.microsoft.com/office/drawing/2014/main" id="{7047BB16-483B-D9E7-13CF-66CE45637EBE}"/>
                </a:ext>
              </a:extLst>
            </p:cNvPr>
            <p:cNvSpPr/>
            <p:nvPr/>
          </p:nvSpPr>
          <p:spPr>
            <a:xfrm>
              <a:off x="5190799" y="1181832"/>
              <a:ext cx="634992" cy="628905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8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AIIMS (green cover)+ Res. area</a:t>
              </a:r>
              <a:endParaRPr lang="en-IN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3B476A35-9EC8-AE33-0BAE-F7C7453101A4}"/>
                </a:ext>
              </a:extLst>
            </p:cNvPr>
            <p:cNvSpPr txBox="1"/>
            <p:nvPr/>
          </p:nvSpPr>
          <p:spPr>
            <a:xfrm>
              <a:off x="3084948" y="6119386"/>
              <a:ext cx="1851789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IN" sz="1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Grid Size : 500mx500m </a:t>
              </a:r>
            </a:p>
            <a:p>
              <a:r>
                <a:rPr lang="en-IN" sz="11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Study domain : 4km x 4km </a:t>
              </a:r>
            </a:p>
          </p:txBody>
        </p:sp>
        <p:sp>
          <p:nvSpPr>
            <p:cNvPr id="154" name="Rectangle: Rounded Corners 153">
              <a:extLst>
                <a:ext uri="{FF2B5EF4-FFF2-40B4-BE49-F238E27FC236}">
                  <a16:creationId xmlns:a16="http://schemas.microsoft.com/office/drawing/2014/main" id="{79F66A6A-C31E-9432-244A-B8E1FB7B4E32}"/>
                </a:ext>
              </a:extLst>
            </p:cNvPr>
            <p:cNvSpPr/>
            <p:nvPr/>
          </p:nvSpPr>
          <p:spPr>
            <a:xfrm>
              <a:off x="5930631" y="489053"/>
              <a:ext cx="2681479" cy="579516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  <a:alpha val="8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AIIMS flyover + Res. Area ( South ex.)</a:t>
              </a:r>
              <a:br>
                <a:rPr lang="en-US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sz="10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Primary source : Traffic  </a:t>
              </a:r>
              <a:endParaRPr lang="en-IN" sz="1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730C8BAF-B245-4846-31DD-D821B75E09B6}"/>
                </a:ext>
              </a:extLst>
            </p:cNvPr>
            <p:cNvSpPr/>
            <p:nvPr/>
          </p:nvSpPr>
          <p:spPr>
            <a:xfrm>
              <a:off x="8716532" y="1771925"/>
              <a:ext cx="478367" cy="165707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/>
              <a:r>
                <a:rPr lang="en-IN" sz="12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CAAQMS - SIRIFORT</a:t>
              </a:r>
            </a:p>
          </p:txBody>
        </p:sp>
        <p:cxnSp>
          <p:nvCxnSpPr>
            <p:cNvPr id="127" name="Straight Arrow Connector 126">
              <a:extLst>
                <a:ext uri="{FF2B5EF4-FFF2-40B4-BE49-F238E27FC236}">
                  <a16:creationId xmlns:a16="http://schemas.microsoft.com/office/drawing/2014/main" id="{B12B7CCB-CC1E-9A85-57FE-E49FC5FE85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06368" y="2316447"/>
              <a:ext cx="2976884" cy="969290"/>
            </a:xfrm>
            <a:prstGeom prst="straightConnector1">
              <a:avLst/>
            </a:prstGeom>
            <a:ln w="50800" cmpd="sng">
              <a:solidFill>
                <a:srgbClr val="C00000"/>
              </a:solidFill>
              <a:prstDash val="lgDash"/>
              <a:round/>
              <a:headEnd w="lg" len="lg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305876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279</Words>
  <Application>Microsoft Office PowerPoint</Application>
  <PresentationFormat>Widescreen</PresentationFormat>
  <Paragraphs>64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Swapnil kumar</dc:creator>
  <cp:lastModifiedBy>Swapnil kumar</cp:lastModifiedBy>
  <cp:revision>1</cp:revision>
  <dcterms:created xsi:type="dcterms:W3CDTF">2023-07-03T12:26:10Z</dcterms:created>
  <dcterms:modified xsi:type="dcterms:W3CDTF">2023-07-03T12:27:07Z</dcterms:modified>
</cp:coreProperties>
</file>

<file path=docProps/thumbnail.jpeg>
</file>